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87" r:id="rId20"/>
    <p:sldId id="274" r:id="rId21"/>
    <p:sldId id="275" r:id="rId22"/>
    <p:sldId id="276" r:id="rId23"/>
    <p:sldId id="277" r:id="rId24"/>
    <p:sldId id="286" r:id="rId25"/>
    <p:sldId id="279" r:id="rId26"/>
    <p:sldId id="280" r:id="rId27"/>
    <p:sldId id="281" r:id="rId28"/>
    <p:sldId id="282" r:id="rId29"/>
    <p:sldId id="283" r:id="rId30"/>
    <p:sldId id="284" r:id="rId31"/>
    <p:sldId id="285" r:id="rId32"/>
    <p:sldId id="28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p:restoredTop sz="73197"/>
  </p:normalViewPr>
  <p:slideViewPr>
    <p:cSldViewPr snapToGrid="0" snapToObjects="1">
      <p:cViewPr varScale="1">
        <p:scale>
          <a:sx n="126" d="100"/>
          <a:sy n="126" d="100"/>
        </p:scale>
        <p:origin x="23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25</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11/16/20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829334"/>
            <a:ext cx="7886700" cy="4351338"/>
          </a:xfrm>
        </p:spPr>
        <p:txBody>
          <a:bodyPr/>
          <a:lstStyle/>
          <a:p>
            <a:r>
              <a:rPr lang="en-US" dirty="0"/>
              <a:t>Important to understand that the difference in models D and E is the presence (E) or absence (D) of an </a:t>
            </a:r>
            <a:r>
              <a:rPr lang="en-US" dirty="0">
                <a:solidFill>
                  <a:srgbClr val="0432FF"/>
                </a:solidFill>
              </a:rPr>
              <a:t>interaction term </a:t>
            </a:r>
            <a:r>
              <a:rPr lang="en-US" dirty="0"/>
              <a:t>that specifies whether the slopes are different. </a:t>
            </a:r>
          </a:p>
          <a:p>
            <a:r>
              <a:rPr lang="en-US" dirty="0"/>
              <a:t>This interaction is embodied in the following sentence: ‘The </a:t>
            </a:r>
            <a:r>
              <a:rPr lang="en-US" dirty="0">
                <a:solidFill>
                  <a:srgbClr val="0432FF"/>
                </a:solidFill>
              </a:rPr>
              <a:t>effect</a:t>
            </a:r>
            <a:r>
              <a:rPr lang="en-US" dirty="0"/>
              <a:t> of density on egg production </a:t>
            </a:r>
            <a:r>
              <a:rPr lang="en-US" dirty="0">
                <a:solidFill>
                  <a:srgbClr val="0432FF"/>
                </a:solidFill>
              </a:rPr>
              <a:t>depends on </a:t>
            </a:r>
            <a:r>
              <a:rPr lang="en-US" dirty="0"/>
              <a:t>the season.’ (contingent inference)</a:t>
            </a:r>
          </a:p>
          <a:p>
            <a:endParaRPr lang="en-US"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628650" y="313899"/>
            <a:ext cx="5758502" cy="5863064"/>
          </a:xfrm>
        </p:spPr>
        <p:txBody>
          <a:bodyPr>
            <a:normAutofit fontScale="92500" lnSpcReduction="10000"/>
          </a:bodyPr>
          <a:lstStyle/>
          <a:p>
            <a:r>
              <a:rPr lang="en-US" dirty="0"/>
              <a:t>Do we get a better description of the data by using more than one intercept and more than one slope?</a:t>
            </a:r>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3"/>
          <a:srcRect l="50683" t="9581" r="21375" b="71061"/>
          <a:stretch/>
        </p:blipFill>
        <p:spPr>
          <a:xfrm rot="5400000">
            <a:off x="6185981" y="3702749"/>
            <a:ext cx="2699500" cy="2624703"/>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71A38404-0E6E-314D-92A7-1DF20E3558DF}"/>
              </a:ext>
            </a:extLst>
          </p:cNvPr>
          <p:cNvPicPr>
            <a:picLocks noChangeAspect="1"/>
          </p:cNvPicPr>
          <p:nvPr/>
        </p:nvPicPr>
        <p:blipFill>
          <a:blip r:embed="rId4"/>
          <a:stretch>
            <a:fillRect/>
          </a:stretch>
        </p:blipFill>
        <p:spPr>
          <a:xfrm>
            <a:off x="6157307" y="743138"/>
            <a:ext cx="2920621" cy="2086158"/>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5230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45D3-C3F2-A14B-A340-5197B11B24A7}"/>
              </a:ext>
            </a:extLst>
          </p:cNvPr>
          <p:cNvSpPr>
            <a:spLocks noGrp="1"/>
          </p:cNvSpPr>
          <p:nvPr>
            <p:ph type="title"/>
          </p:nvPr>
        </p:nvSpPr>
        <p:spPr>
          <a:xfrm>
            <a:off x="628650" y="365127"/>
            <a:ext cx="7886700" cy="640714"/>
          </a:xfrm>
        </p:spPr>
        <p:txBody>
          <a:bodyPr>
            <a:normAutofit/>
          </a:bodyPr>
          <a:lstStyle/>
          <a:p>
            <a:r>
              <a:rPr lang="en-US" sz="3600" dirty="0"/>
              <a:t>Refit model, but remove interaction</a:t>
            </a:r>
          </a:p>
        </p:txBody>
      </p:sp>
      <p:sp>
        <p:nvSpPr>
          <p:cNvPr id="3" name="Content Placeholder 2">
            <a:extLst>
              <a:ext uri="{FF2B5EF4-FFF2-40B4-BE49-F238E27FC236}">
                <a16:creationId xmlns:a16="http://schemas.microsoft.com/office/drawing/2014/main" id="{DFB5BFDF-87C4-A448-9261-81885E940DF8}"/>
              </a:ext>
            </a:extLst>
          </p:cNvPr>
          <p:cNvSpPr>
            <a:spLocks noGrp="1"/>
          </p:cNvSpPr>
          <p:nvPr>
            <p:ph idx="1"/>
          </p:nvPr>
        </p:nvSpPr>
        <p:spPr/>
        <p:txBody>
          <a:bodyPr>
            <a:normAutofit/>
          </a:bodyPr>
          <a:lstStyle/>
          <a:p>
            <a:pPr marL="0" indent="0">
              <a:buNone/>
            </a:pPr>
            <a:r>
              <a:rPr lang="en-US" sz="2400" dirty="0" err="1"/>
              <a:t>limp.mod.nointeraction</a:t>
            </a:r>
            <a:r>
              <a:rPr lang="en-US" sz="2400" dirty="0"/>
              <a:t> &lt;- </a:t>
            </a:r>
            <a:r>
              <a:rPr lang="en-US" sz="2400" dirty="0" err="1">
                <a:solidFill>
                  <a:srgbClr val="C00000"/>
                </a:solidFill>
              </a:rPr>
              <a:t>lm</a:t>
            </a:r>
            <a:r>
              <a:rPr lang="en-US" sz="2400" dirty="0"/>
              <a:t>(EGGS ~ DENSITY + SEASON, </a:t>
            </a:r>
            <a:r>
              <a:rPr lang="en-US" sz="2400" dirty="0">
                <a:solidFill>
                  <a:srgbClr val="00B050"/>
                </a:solidFill>
              </a:rPr>
              <a:t>data</a:t>
            </a:r>
            <a:r>
              <a:rPr lang="en-US" sz="2400" dirty="0"/>
              <a:t> 	= limp)</a:t>
            </a:r>
          </a:p>
          <a:p>
            <a:pPr marL="0" indent="0">
              <a:buNone/>
            </a:pPr>
            <a:endParaRPr lang="en-US" sz="2400" dirty="0"/>
          </a:p>
          <a:p>
            <a:r>
              <a:rPr lang="en-US" dirty="0"/>
              <a:t>Includes an effect of DENSITY (main effect), </a:t>
            </a:r>
          </a:p>
          <a:p>
            <a:r>
              <a:rPr lang="en-US" dirty="0"/>
              <a:t>Includes an effect of SEASON (main effect),</a:t>
            </a:r>
          </a:p>
          <a:p>
            <a:r>
              <a:rPr lang="en-US" dirty="0"/>
              <a:t>Does NOT include an interaction</a:t>
            </a:r>
          </a:p>
          <a:p>
            <a:pPr marL="0" indent="0">
              <a:buNone/>
            </a:pPr>
            <a:endParaRPr lang="en-US" dirty="0"/>
          </a:p>
        </p:txBody>
      </p:sp>
    </p:spTree>
    <p:extLst>
      <p:ext uri="{BB962C8B-B14F-4D97-AF65-F5344CB8AC3E}">
        <p14:creationId xmlns:p14="http://schemas.microsoft.com/office/powerpoint/2010/main" val="21790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404855" y="182247"/>
            <a:ext cx="6799804" cy="701674"/>
          </a:xfrm>
        </p:spPr>
        <p:txBody>
          <a:bodyPr>
            <a:normAutofit fontScale="90000"/>
          </a:bodyPr>
          <a:lstStyle/>
          <a:p>
            <a:r>
              <a:rPr lang="en-US" sz="2800" dirty="0"/>
              <a:t>Adjusted Means: Useful when slopes are equal (no sig. interaction) </a:t>
            </a:r>
          </a:p>
        </p:txBody>
      </p:sp>
    </p:spTree>
    <p:extLst>
      <p:ext uri="{BB962C8B-B14F-4D97-AF65-F5344CB8AC3E}">
        <p14:creationId xmlns:p14="http://schemas.microsoft.com/office/powerpoint/2010/main" val="426062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fontScale="92500" lnSpcReduction="10000"/>
          </a:bodyPr>
          <a:lstStyle/>
          <a:p>
            <a:r>
              <a:rPr lang="en-US" dirty="0"/>
              <a:t>Chapter 5 finished with the one-way ANOVA, and the major feature of this model was that the explanatory (predictor) variable was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independent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420265" y="5448300"/>
            <a:ext cx="6509657" cy="830997"/>
          </a:xfrm>
          <a:prstGeom prst="rect">
            <a:avLst/>
          </a:prstGeom>
          <a:noFill/>
          <a:ln>
            <a:solidFill>
              <a:schemeClr val="accent1"/>
            </a:solidFill>
          </a:ln>
        </p:spPr>
        <p:txBody>
          <a:bodyPr wrap="square" rtlCol="0">
            <a:spAutoFit/>
          </a:bodyPr>
          <a:lstStyle/>
          <a:p>
            <a:r>
              <a:rPr lang="en-US" sz="1600" dirty="0"/>
              <a:t>“There was a significant effect of body length on tail length of beaded lizards (F</a:t>
            </a:r>
            <a:r>
              <a:rPr lang="en-US" sz="1600" baseline="-25000" dirty="0"/>
              <a:t>1,49</a:t>
            </a:r>
            <a:r>
              <a:rPr lang="en-US" sz="1600" dirty="0"/>
              <a:t> = 75.61, P &lt; 0.001) and tail lengths differed significantly between sexes after accounting for body length (F</a:t>
            </a:r>
            <a:r>
              <a:rPr lang="en-US" sz="1600" baseline="-25000" dirty="0"/>
              <a:t>1,49</a:t>
            </a:r>
            <a:r>
              <a:rPr lang="en-US" sz="1600"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6626F-7424-3A48-9B82-BA90FFDFF26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1E6189-D47F-5640-8F31-C7D5F23EF57B}"/>
              </a:ext>
            </a:extLst>
          </p:cNvPr>
          <p:cNvSpPr>
            <a:spLocks noGrp="1"/>
          </p:cNvSpPr>
          <p:nvPr>
            <p:ph idx="1"/>
          </p:nvPr>
        </p:nvSpPr>
        <p:spPr/>
        <p:txBody>
          <a:bodyPr/>
          <a:lstStyle/>
          <a:p>
            <a:r>
              <a:rPr lang="en-US" dirty="0"/>
              <a:t>Try with the lizard tail data.</a:t>
            </a:r>
          </a:p>
          <a:p>
            <a:r>
              <a:rPr lang="en-US" dirty="0"/>
              <a:t>Good worked example from limpets example.</a:t>
            </a:r>
          </a:p>
          <a:p>
            <a:pPr lvl="1"/>
            <a:r>
              <a:rPr lang="en-US" dirty="0"/>
              <a:t>Fit full model</a:t>
            </a:r>
          </a:p>
          <a:p>
            <a:pPr lvl="1"/>
            <a:r>
              <a:rPr lang="en-US" dirty="0"/>
              <a:t>Thrown out N.S. interactions if the don’t help explain</a:t>
            </a:r>
          </a:p>
          <a:p>
            <a:pPr lvl="1"/>
            <a:r>
              <a:rPr lang="en-US" dirty="0"/>
              <a:t>Interpret final model.</a:t>
            </a:r>
          </a:p>
        </p:txBody>
      </p:sp>
    </p:spTree>
    <p:extLst>
      <p:ext uri="{BB962C8B-B14F-4D97-AF65-F5344CB8AC3E}">
        <p14:creationId xmlns:p14="http://schemas.microsoft.com/office/powerpoint/2010/main" val="297643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4909870" cy="923330"/>
          </a:xfrm>
          <a:prstGeom prst="rect">
            <a:avLst/>
          </a:prstGeom>
          <a:noFill/>
        </p:spPr>
        <p:txBody>
          <a:bodyPr wrap="none" rtlCol="0">
            <a:spAutoFit/>
          </a:bodyPr>
          <a:lstStyle/>
          <a:p>
            <a:r>
              <a:rPr lang="en-US" dirty="0"/>
              <a:t>Using the HH package:</a:t>
            </a:r>
          </a:p>
          <a:p>
            <a:endParaRPr lang="en-US" dirty="0"/>
          </a:p>
          <a:p>
            <a:r>
              <a:rPr lang="en-US" dirty="0" err="1"/>
              <a:t>ancovaplot</a:t>
            </a:r>
            <a:r>
              <a:rPr lang="en-US"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820089" y="1260973"/>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788496" y="2043388"/>
            <a:ext cx="3477505" cy="1200329"/>
          </a:xfrm>
          <a:prstGeom prst="rect">
            <a:avLst/>
          </a:prstGeom>
          <a:noFill/>
        </p:spPr>
        <p:txBody>
          <a:bodyPr wrap="square" rtlCol="0">
            <a:spAutoFit/>
          </a:bodyPr>
          <a:lstStyle/>
          <a:p>
            <a:r>
              <a:rPr lang="en-US" dirty="0"/>
              <a:t>Another advantage is the syntax is identical to that of </a:t>
            </a:r>
            <a:r>
              <a:rPr lang="en-US" dirty="0" err="1">
                <a:solidFill>
                  <a:srgbClr val="C00000"/>
                </a:solidFill>
              </a:rPr>
              <a:t>lm</a:t>
            </a:r>
            <a:r>
              <a:rPr lang="en-US" dirty="0"/>
              <a:t>(), which we will use to fit a model.</a:t>
            </a:r>
          </a:p>
          <a:p>
            <a:endParaRPr lang="en-US"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20000"/>
          </a:bodyPr>
          <a:lstStyle/>
          <a:p>
            <a:pPr marL="0" indent="0">
              <a:buNone/>
            </a:pPr>
            <a:r>
              <a:rPr lang="en-US" sz="3000" dirty="0">
                <a:solidFill>
                  <a:srgbClr val="00B050"/>
                </a:solidFill>
              </a:rPr>
              <a:t>Spring</a:t>
            </a:r>
            <a:r>
              <a:rPr lang="en-US" sz="3000" dirty="0"/>
              <a:t> egg production looks higher than </a:t>
            </a:r>
            <a:r>
              <a:rPr lang="en-US" sz="3000" dirty="0">
                <a:solidFill>
                  <a:srgbClr val="FF0000"/>
                </a:solidFill>
              </a:rPr>
              <a:t>summer</a:t>
            </a:r>
            <a:r>
              <a:rPr lang="en-US" sz="3000" dirty="0"/>
              <a:t> across all densities</a:t>
            </a:r>
          </a:p>
          <a:p>
            <a:endParaRPr lang="en-US" dirty="0"/>
          </a:p>
          <a:p>
            <a:r>
              <a:rPr lang="en-US" dirty="0"/>
              <a:t>We can describe the relationship between egg production and density by a straight line [y=mx + b] (ignore the season for the moment)</a:t>
            </a:r>
          </a:p>
          <a:p>
            <a:r>
              <a:rPr lang="en-US" dirty="0"/>
              <a:t>Then </a:t>
            </a:r>
            <a:r>
              <a:rPr lang="en-US" dirty="0">
                <a:solidFill>
                  <a:srgbClr val="0432FF"/>
                </a:solidFill>
              </a:rPr>
              <a:t>y</a:t>
            </a:r>
            <a:r>
              <a:rPr lang="en-US" dirty="0"/>
              <a:t> is egg production, </a:t>
            </a:r>
            <a:r>
              <a:rPr lang="en-US" dirty="0">
                <a:solidFill>
                  <a:srgbClr val="0432FF"/>
                </a:solidFill>
              </a:rPr>
              <a:t>x</a:t>
            </a:r>
            <a:r>
              <a:rPr lang="en-US" dirty="0"/>
              <a:t> is density, </a:t>
            </a:r>
            <a:r>
              <a:rPr lang="en-US" dirty="0">
                <a:solidFill>
                  <a:srgbClr val="0432FF"/>
                </a:solidFill>
              </a:rPr>
              <a:t>b</a:t>
            </a:r>
            <a:r>
              <a:rPr lang="en-US" dirty="0"/>
              <a:t> is where the line crosses the y-axis, and </a:t>
            </a:r>
            <a:r>
              <a:rPr lang="en-US" dirty="0">
                <a:solidFill>
                  <a:srgbClr val="0432FF"/>
                </a:solidFill>
              </a:rPr>
              <a:t>m</a:t>
            </a:r>
            <a:r>
              <a:rPr lang="en-US" dirty="0"/>
              <a:t> is the slope of the egg production density relationship.</a:t>
            </a:r>
          </a:p>
          <a:p>
            <a:r>
              <a:rPr lang="en-US" dirty="0"/>
              <a:t>This slope represents the change in egg production per unit change in density—that is, the strength of density dependence. </a:t>
            </a:r>
            <a:r>
              <a:rPr lang="en-US" dirty="0">
                <a:solidFill>
                  <a:srgbClr val="0432FF"/>
                </a:solidFill>
              </a:rPr>
              <a:t>m</a:t>
            </a:r>
            <a:r>
              <a:rPr lang="en-US" dirty="0"/>
              <a:t> and </a:t>
            </a:r>
            <a:r>
              <a:rPr lang="en-US" dirty="0">
                <a:solidFill>
                  <a:srgbClr val="0432FF"/>
                </a:solidFill>
              </a:rPr>
              <a:t>b</a:t>
            </a:r>
            <a:r>
              <a:rPr lang="en-US" dirty="0"/>
              <a:t> are the coefficients of the line.</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dirty="0"/>
              <a:t>Consider all the possible patterns that we might have found, and the different hypotheses, or interpretations, they represent.</a:t>
            </a:r>
          </a:p>
          <a:p>
            <a:r>
              <a:rPr lang="en-US" dirty="0"/>
              <a:t>We can do this using the </a:t>
            </a:r>
            <a:r>
              <a:rPr lang="en-US" dirty="0">
                <a:solidFill>
                  <a:srgbClr val="0432FF"/>
                </a:solidFill>
              </a:rPr>
              <a:t>slope</a:t>
            </a:r>
            <a:r>
              <a:rPr lang="en-US" dirty="0"/>
              <a:t> and </a:t>
            </a:r>
            <a:r>
              <a:rPr lang="en-US" dirty="0">
                <a:solidFill>
                  <a:srgbClr val="0432FF"/>
                </a:solidFill>
              </a:rPr>
              <a:t>intercept</a:t>
            </a:r>
            <a:r>
              <a:rPr lang="en-US" dirty="0"/>
              <a:t> of the lines describing each level of our factor of interest (group).</a:t>
            </a:r>
          </a:p>
          <a:p>
            <a:endParaRPr lang="en-US" dirty="0"/>
          </a:p>
          <a:p>
            <a:endParaRPr lang="en-US" dirty="0"/>
          </a:p>
        </p:txBody>
      </p:sp>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972783" y="-460235"/>
            <a:ext cx="4468884" cy="6114200"/>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 and B—it seems clear from the data that there is a decline, on average, </a:t>
            </a:r>
          </a:p>
          <a:p>
            <a:r>
              <a:rPr lang="en-US" dirty="0"/>
              <a:t>in egg production with density.</a:t>
            </a:r>
          </a:p>
          <a:p>
            <a:endParaRPr lang="en-US" dirty="0"/>
          </a:p>
          <a:p>
            <a:r>
              <a:rPr lang="en-US" dirty="0"/>
              <a:t>C is clearly possible; again, more so if the variation in egg production in each season is high.</a:t>
            </a:r>
          </a:p>
          <a:p>
            <a:endParaRPr lang="en-US" dirty="0"/>
          </a:p>
          <a:p>
            <a:r>
              <a:rPr lang="en-US" dirty="0"/>
              <a:t>D and E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B7D4D55-1170-9744-82CD-C678B23C39BD}"/>
              </a:ext>
            </a:extLst>
          </p:cNvPr>
          <p:cNvPicPr>
            <a:picLocks noChangeAspect="1"/>
          </p:cNvPicPr>
          <p:nvPr/>
        </p:nvPicPr>
        <p:blipFill>
          <a:blip r:embed="rId4"/>
          <a:stretch>
            <a:fillRect/>
          </a:stretch>
        </p:blipFill>
        <p:spPr>
          <a:xfrm>
            <a:off x="6264324" y="1325661"/>
            <a:ext cx="2879675" cy="2879675"/>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771</TotalTime>
  <Words>2419</Words>
  <Application>Microsoft Macintosh PowerPoint</Application>
  <PresentationFormat>On-screen Show (4:3)</PresentationFormat>
  <Paragraphs>305</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Refit model, but remove interaction</vt:lpstr>
      <vt:lpstr>Putting Lines on the Figure</vt:lpstr>
      <vt:lpstr>Compare Models</vt:lpstr>
      <vt:lpstr>Calculate means using the ‘best’ model</vt:lpstr>
      <vt:lpstr>Adjusted Means: Useful when slopes are equal (no sig. interaction) </vt:lpstr>
      <vt:lpstr>PowerPoint Presentation</vt:lpstr>
      <vt:lpstr>ANCOVA</vt:lpstr>
      <vt:lpstr>ANCOVA</vt:lpstr>
      <vt:lpstr>ANCOVA = Regression + ANOVA </vt:lpstr>
      <vt:lpstr>ANCOVA</vt:lpstr>
      <vt:lpstr>ANCOVA</vt:lpstr>
      <vt:lpstr>ANCOVA</vt:lpstr>
      <vt:lpstr>ANCOVA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99</cp:revision>
  <dcterms:created xsi:type="dcterms:W3CDTF">2018-11-25T18:01:56Z</dcterms:created>
  <dcterms:modified xsi:type="dcterms:W3CDTF">2020-11-16T21:32:01Z</dcterms:modified>
</cp:coreProperties>
</file>